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46224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73613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F081794A-7052-400D-8E27-F84B1B96F9A5}" type="datetimeFigureOut">
              <a:rPr lang="en-IN" smtClean="0"/>
              <a:t>11-01-2022</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6081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11-01-2022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78597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F081794A-7052-400D-8E27-F84B1B96F9A5}" type="datetimeFigureOut">
              <a:rPr lang="en-IN" smtClean="0"/>
              <a:t>11-01-2022</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D6F95E-4230-49CE-8D7B-AC095323979D}" type="slidenum">
              <a:rPr lang="en-IN" smtClean="0"/>
              <a:t>‹#›</a:t>
            </a:fld>
            <a:endParaRPr lang="en-IN"/>
          </a:p>
        </p:txBody>
      </p:sp>
    </p:spTree>
    <p:extLst>
      <p:ext uri="{BB962C8B-B14F-4D97-AF65-F5344CB8AC3E}">
        <p14:creationId xmlns:p14="http://schemas.microsoft.com/office/powerpoint/2010/main" val="107008906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81794A-7052-400D-8E27-F84B1B96F9A5}"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277826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81794A-7052-400D-8E27-F84B1B96F9A5}" type="datetimeFigureOut">
              <a:rPr lang="en-IN" smtClean="0"/>
              <a:t>11-01-2022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408679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81794A-7052-400D-8E27-F84B1B96F9A5}" type="datetimeFigureOut">
              <a:rPr lang="en-IN" smtClean="0"/>
              <a:t>11-01-2022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45410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81794A-7052-400D-8E27-F84B1B96F9A5}" type="datetimeFigureOut">
              <a:rPr lang="en-IN" smtClean="0"/>
              <a:t>11-01-2022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458807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81794A-7052-400D-8E27-F84B1B96F9A5}"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34627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81794A-7052-400D-8E27-F84B1B96F9A5}" type="datetimeFigureOut">
              <a:rPr lang="en-IN" smtClean="0"/>
              <a:t>11-01-2022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3977365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081794A-7052-400D-8E27-F84B1B96F9A5}" type="datetimeFigureOut">
              <a:rPr lang="en-IN" smtClean="0"/>
              <a:t>11-01-2022</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76D6F95E-4230-49CE-8D7B-AC095323979D}" type="slidenum">
              <a:rPr lang="en-IN" smtClean="0"/>
              <a:t>‹#›</a:t>
            </a:fld>
            <a:endParaRPr lang="en-IN"/>
          </a:p>
        </p:txBody>
      </p:sp>
    </p:spTree>
    <p:extLst>
      <p:ext uri="{BB962C8B-B14F-4D97-AF65-F5344CB8AC3E}">
        <p14:creationId xmlns:p14="http://schemas.microsoft.com/office/powerpoint/2010/main" val="442288518"/>
      </p:ext>
    </p:extLst>
  </p:cSld>
  <p:clrMap bg1="dk1" tx1="lt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D50-6516-4B0B-9BD7-3E43AD99F399}"/>
              </a:ext>
            </a:extLst>
          </p:cNvPr>
          <p:cNvSpPr>
            <a:spLocks noGrp="1"/>
          </p:cNvSpPr>
          <p:nvPr>
            <p:ph type="ctrTitle"/>
          </p:nvPr>
        </p:nvSpPr>
        <p:spPr/>
        <p:txBody>
          <a:bodyPr/>
          <a:lstStyle/>
          <a:p>
            <a:r>
              <a:rPr lang="en-US" sz="5400" dirty="0"/>
              <a:t>Spatial Data Analysis</a:t>
            </a:r>
            <a:endParaRPr lang="en-IN" dirty="0"/>
          </a:p>
        </p:txBody>
      </p:sp>
      <p:sp>
        <p:nvSpPr>
          <p:cNvPr id="3" name="Subtitle 2">
            <a:extLst>
              <a:ext uri="{FF2B5EF4-FFF2-40B4-BE49-F238E27FC236}">
                <a16:creationId xmlns:a16="http://schemas.microsoft.com/office/drawing/2014/main" id="{762C0D2F-E6C9-4739-B37F-7FAACA32A04B}"/>
              </a:ext>
            </a:extLst>
          </p:cNvPr>
          <p:cNvSpPr>
            <a:spLocks noGrp="1"/>
          </p:cNvSpPr>
          <p:nvPr>
            <p:ph type="subTitle" idx="1"/>
          </p:nvPr>
        </p:nvSpPr>
        <p:spPr/>
        <p:txBody>
          <a:bodyPr>
            <a:normAutofit/>
          </a:bodyPr>
          <a:lstStyle/>
          <a:p>
            <a:r>
              <a:rPr lang="en-US" sz="1800" dirty="0"/>
              <a:t>Project submitted By: Naresh Kumar Nagaraj(21250702)</a:t>
            </a:r>
          </a:p>
          <a:p>
            <a:r>
              <a:rPr lang="en-US" sz="1800" dirty="0"/>
              <a:t>Module: CS621B Spatial Databases</a:t>
            </a:r>
          </a:p>
          <a:p>
            <a:endParaRPr lang="en-IN" dirty="0"/>
          </a:p>
        </p:txBody>
      </p:sp>
      <p:pic>
        <p:nvPicPr>
          <p:cNvPr id="1026" name="Picture 2">
            <a:extLst>
              <a:ext uri="{FF2B5EF4-FFF2-40B4-BE49-F238E27FC236}">
                <a16:creationId xmlns:a16="http://schemas.microsoft.com/office/drawing/2014/main" id="{418E4593-B57B-49BE-8F96-569344CA9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573" y="498431"/>
            <a:ext cx="1728854" cy="1152569"/>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93ECBF0C-064F-45E6-ABCA-B3539E4F12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30683247"/>
      </p:ext>
    </p:extLst>
  </p:cSld>
  <p:clrMapOvr>
    <a:masterClrMapping/>
  </p:clrMapOvr>
  <mc:AlternateContent xmlns:mc="http://schemas.openxmlformats.org/markup-compatibility/2006" xmlns:p14="http://schemas.microsoft.com/office/powerpoint/2010/main">
    <mc:Choice Requires="p14">
      <p:transition p14:dur="0" advTm="20164"/>
    </mc:Choice>
    <mc:Fallback xmlns="">
      <p:transition advTm="2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0134-6DF8-45DB-B96E-CEB2D86744A0}"/>
              </a:ext>
            </a:extLst>
          </p:cNvPr>
          <p:cNvSpPr>
            <a:spLocks noGrp="1"/>
          </p:cNvSpPr>
          <p:nvPr>
            <p:ph type="title"/>
          </p:nvPr>
        </p:nvSpPr>
        <p:spPr>
          <a:xfrm>
            <a:off x="1202919" y="293188"/>
            <a:ext cx="9784080" cy="1508760"/>
          </a:xfrm>
        </p:spPr>
        <p:txBody>
          <a:bodyPr>
            <a:normAutofit/>
          </a:bodyPr>
          <a:lstStyle/>
          <a:p>
            <a:r>
              <a:rPr lang="en-US" sz="4000" dirty="0"/>
              <a:t>Analysis</a:t>
            </a:r>
            <a:br>
              <a:rPr lang="en-US" sz="9600" dirty="0"/>
            </a:br>
            <a:r>
              <a:rPr lang="en-US" sz="1800" i="1" dirty="0">
                <a:solidFill>
                  <a:schemeClr val="bg1"/>
                </a:solidFill>
              </a:rPr>
              <a:t>Visualize all the Rainwater stagnation places inside Chennai Zone’s</a:t>
            </a:r>
            <a:endParaRPr lang="en-IN" sz="1800" dirty="0">
              <a:solidFill>
                <a:schemeClr val="bg1"/>
              </a:solidFill>
            </a:endParaRPr>
          </a:p>
        </p:txBody>
      </p:sp>
      <p:pic>
        <p:nvPicPr>
          <p:cNvPr id="7" name="Picture 6">
            <a:extLst>
              <a:ext uri="{FF2B5EF4-FFF2-40B4-BE49-F238E27FC236}">
                <a16:creationId xmlns:a16="http://schemas.microsoft.com/office/drawing/2014/main" id="{F9B0D799-DB10-4852-A917-9A797CC215F8}"/>
              </a:ext>
            </a:extLst>
          </p:cNvPr>
          <p:cNvPicPr>
            <a:picLocks noChangeAspect="1"/>
          </p:cNvPicPr>
          <p:nvPr/>
        </p:nvPicPr>
        <p:blipFill>
          <a:blip r:embed="rId4"/>
          <a:stretch>
            <a:fillRect/>
          </a:stretch>
        </p:blipFill>
        <p:spPr>
          <a:xfrm>
            <a:off x="1594959" y="1995036"/>
            <a:ext cx="9000000" cy="4771876"/>
          </a:xfrm>
          <a:prstGeom prst="rect">
            <a:avLst/>
          </a:prstGeom>
        </p:spPr>
      </p:pic>
      <p:pic>
        <p:nvPicPr>
          <p:cNvPr id="5" name="Content Placeholder 4">
            <a:extLst>
              <a:ext uri="{FF2B5EF4-FFF2-40B4-BE49-F238E27FC236}">
                <a16:creationId xmlns:a16="http://schemas.microsoft.com/office/drawing/2014/main" id="{6BC65750-67C3-46AC-B609-98669D2561A4}"/>
              </a:ext>
            </a:extLst>
          </p:cNvPr>
          <p:cNvPicPr>
            <a:picLocks noGrp="1" noChangeAspect="1"/>
          </p:cNvPicPr>
          <p:nvPr>
            <p:ph idx="1"/>
          </p:nvPr>
        </p:nvPicPr>
        <p:blipFill>
          <a:blip r:embed="rId5"/>
          <a:stretch>
            <a:fillRect/>
          </a:stretch>
        </p:blipFill>
        <p:spPr>
          <a:xfrm>
            <a:off x="6994959" y="4726275"/>
            <a:ext cx="3600000" cy="1949149"/>
          </a:xfrm>
        </p:spPr>
      </p:pic>
      <p:pic>
        <p:nvPicPr>
          <p:cNvPr id="13" name="Audio 12">
            <a:hlinkClick r:id="" action="ppaction://media"/>
            <a:extLst>
              <a:ext uri="{FF2B5EF4-FFF2-40B4-BE49-F238E27FC236}">
                <a16:creationId xmlns:a16="http://schemas.microsoft.com/office/drawing/2014/main" id="{7CA01A3D-5FC8-4388-BCF1-84E9AFB44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00742699"/>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7C2B-5B2B-49C1-9A33-17572EFD3E87}"/>
              </a:ext>
            </a:extLst>
          </p:cNvPr>
          <p:cNvSpPr>
            <a:spLocks noGrp="1"/>
          </p:cNvSpPr>
          <p:nvPr>
            <p:ph type="title"/>
          </p:nvPr>
        </p:nvSpPr>
        <p:spPr/>
        <p:txBody>
          <a:bodyPr>
            <a:normAutofit/>
          </a:bodyPr>
          <a:lstStyle/>
          <a:p>
            <a:r>
              <a:rPr lang="en-US" dirty="0"/>
              <a:t>Analysis</a:t>
            </a:r>
            <a:br>
              <a:rPr lang="en-US" sz="19200" dirty="0"/>
            </a:br>
            <a:r>
              <a:rPr lang="en-US" sz="1800" i="1" dirty="0">
                <a:solidFill>
                  <a:schemeClr val="bg1"/>
                </a:solidFill>
              </a:rPr>
              <a:t>Creating buffer for the Rainwater stagnation points concerning height  </a:t>
            </a:r>
            <a:endParaRPr lang="en-IN" sz="1800" dirty="0">
              <a:solidFill>
                <a:schemeClr val="bg1"/>
              </a:solidFill>
            </a:endParaRPr>
          </a:p>
        </p:txBody>
      </p:sp>
      <p:pic>
        <p:nvPicPr>
          <p:cNvPr id="19" name="Content Placeholder 18">
            <a:extLst>
              <a:ext uri="{FF2B5EF4-FFF2-40B4-BE49-F238E27FC236}">
                <a16:creationId xmlns:a16="http://schemas.microsoft.com/office/drawing/2014/main" id="{29996CF3-417D-4DA2-ADDC-3413B46EBBD2}"/>
              </a:ext>
            </a:extLst>
          </p:cNvPr>
          <p:cNvPicPr>
            <a:picLocks noGrp="1" noChangeAspect="1"/>
          </p:cNvPicPr>
          <p:nvPr>
            <p:ph idx="1"/>
          </p:nvPr>
        </p:nvPicPr>
        <p:blipFill>
          <a:blip r:embed="rId4"/>
          <a:stretch>
            <a:fillRect/>
          </a:stretch>
        </p:blipFill>
        <p:spPr>
          <a:xfrm>
            <a:off x="1594959" y="1922462"/>
            <a:ext cx="9000000" cy="4781250"/>
          </a:xfrm>
        </p:spPr>
      </p:pic>
      <p:pic>
        <p:nvPicPr>
          <p:cNvPr id="13" name="Picture 12">
            <a:extLst>
              <a:ext uri="{FF2B5EF4-FFF2-40B4-BE49-F238E27FC236}">
                <a16:creationId xmlns:a16="http://schemas.microsoft.com/office/drawing/2014/main" id="{95776F98-5335-4E74-853C-C5455938A64F}"/>
              </a:ext>
            </a:extLst>
          </p:cNvPr>
          <p:cNvPicPr>
            <a:picLocks noChangeAspect="1"/>
          </p:cNvPicPr>
          <p:nvPr/>
        </p:nvPicPr>
        <p:blipFill>
          <a:blip r:embed="rId5"/>
          <a:stretch>
            <a:fillRect/>
          </a:stretch>
        </p:blipFill>
        <p:spPr>
          <a:xfrm>
            <a:off x="6994959" y="5216721"/>
            <a:ext cx="3600000" cy="1357103"/>
          </a:xfrm>
          <a:prstGeom prst="rect">
            <a:avLst/>
          </a:prstGeom>
        </p:spPr>
      </p:pic>
      <p:pic>
        <p:nvPicPr>
          <p:cNvPr id="7" name="Audio 6">
            <a:hlinkClick r:id="" action="ppaction://media"/>
            <a:extLst>
              <a:ext uri="{FF2B5EF4-FFF2-40B4-BE49-F238E27FC236}">
                <a16:creationId xmlns:a16="http://schemas.microsoft.com/office/drawing/2014/main" id="{488A8D07-9997-466C-B726-625835B416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0473414"/>
      </p:ext>
    </p:extLst>
  </p:cSld>
  <p:clrMapOvr>
    <a:masterClrMapping/>
  </p:clrMapOvr>
  <mc:AlternateContent xmlns:mc="http://schemas.openxmlformats.org/markup-compatibility/2006" xmlns:p14="http://schemas.microsoft.com/office/powerpoint/2010/main">
    <mc:Choice Requires="p14">
      <p:transition spd="slow" p14:dur="2000" advTm="14290"/>
    </mc:Choice>
    <mc:Fallback xmlns="">
      <p:transition spd="slow" advTm="1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745C-A8BB-4B9B-88AE-F3576C9A3953}"/>
              </a:ext>
            </a:extLst>
          </p:cNvPr>
          <p:cNvSpPr>
            <a:spLocks noGrp="1"/>
          </p:cNvSpPr>
          <p:nvPr>
            <p:ph type="title"/>
          </p:nvPr>
        </p:nvSpPr>
        <p:spPr/>
        <p:txBody>
          <a:bodyPr>
            <a:normAutofit/>
          </a:bodyPr>
          <a:lstStyle/>
          <a:p>
            <a:r>
              <a:rPr lang="en-US" dirty="0"/>
              <a:t>Analysis</a:t>
            </a:r>
            <a:br>
              <a:rPr lang="en-US" sz="38400" dirty="0"/>
            </a:br>
            <a:r>
              <a:rPr lang="en-US" sz="1800" i="1" dirty="0">
                <a:solidFill>
                  <a:schemeClr val="bg1"/>
                </a:solidFill>
              </a:rPr>
              <a:t>Choropleth mapping of  the total number of Rainwater stagnation areas reported</a:t>
            </a:r>
            <a:endParaRPr lang="en-IN" sz="1800" dirty="0">
              <a:solidFill>
                <a:schemeClr val="bg1"/>
              </a:solidFill>
            </a:endParaRPr>
          </a:p>
        </p:txBody>
      </p:sp>
      <p:sp>
        <p:nvSpPr>
          <p:cNvPr id="21" name="Content Placeholder 20">
            <a:extLst>
              <a:ext uri="{FF2B5EF4-FFF2-40B4-BE49-F238E27FC236}">
                <a16:creationId xmlns:a16="http://schemas.microsoft.com/office/drawing/2014/main" id="{54E225DD-2F08-4029-A081-C8633EE8844A}"/>
              </a:ext>
            </a:extLst>
          </p:cNvPr>
          <p:cNvSpPr>
            <a:spLocks noGrp="1"/>
          </p:cNvSpPr>
          <p:nvPr>
            <p:ph idx="1"/>
          </p:nvPr>
        </p:nvSpPr>
        <p:spPr/>
        <p:txBody>
          <a:bodyPr/>
          <a:lstStyle/>
          <a:p>
            <a:endParaRPr lang="en-IN" dirty="0"/>
          </a:p>
        </p:txBody>
      </p:sp>
      <p:pic>
        <p:nvPicPr>
          <p:cNvPr id="23" name="Picture 22">
            <a:extLst>
              <a:ext uri="{FF2B5EF4-FFF2-40B4-BE49-F238E27FC236}">
                <a16:creationId xmlns:a16="http://schemas.microsoft.com/office/drawing/2014/main" id="{216BBD9A-D9E3-4256-8022-99924D5780F1}"/>
              </a:ext>
            </a:extLst>
          </p:cNvPr>
          <p:cNvPicPr>
            <a:picLocks noChangeAspect="1"/>
          </p:cNvPicPr>
          <p:nvPr/>
        </p:nvPicPr>
        <p:blipFill>
          <a:blip r:embed="rId4"/>
          <a:stretch>
            <a:fillRect/>
          </a:stretch>
        </p:blipFill>
        <p:spPr>
          <a:xfrm>
            <a:off x="1594959" y="2011680"/>
            <a:ext cx="9000000" cy="4753125"/>
          </a:xfrm>
          <a:prstGeom prst="rect">
            <a:avLst/>
          </a:prstGeom>
        </p:spPr>
      </p:pic>
      <p:pic>
        <p:nvPicPr>
          <p:cNvPr id="9" name="Picture 8">
            <a:extLst>
              <a:ext uri="{FF2B5EF4-FFF2-40B4-BE49-F238E27FC236}">
                <a16:creationId xmlns:a16="http://schemas.microsoft.com/office/drawing/2014/main" id="{6D65A55F-C33A-452E-9566-F6F41E1A1CB0}"/>
              </a:ext>
            </a:extLst>
          </p:cNvPr>
          <p:cNvPicPr>
            <a:picLocks noChangeAspect="1"/>
          </p:cNvPicPr>
          <p:nvPr/>
        </p:nvPicPr>
        <p:blipFill>
          <a:blip r:embed="rId5"/>
          <a:stretch>
            <a:fillRect/>
          </a:stretch>
        </p:blipFill>
        <p:spPr>
          <a:xfrm>
            <a:off x="6994959" y="4075027"/>
            <a:ext cx="3600000" cy="2560147"/>
          </a:xfrm>
          <a:prstGeom prst="rect">
            <a:avLst/>
          </a:prstGeom>
        </p:spPr>
      </p:pic>
      <p:pic>
        <p:nvPicPr>
          <p:cNvPr id="5" name="Audio 4">
            <a:hlinkClick r:id="" action="ppaction://media"/>
            <a:extLst>
              <a:ext uri="{FF2B5EF4-FFF2-40B4-BE49-F238E27FC236}">
                <a16:creationId xmlns:a16="http://schemas.microsoft.com/office/drawing/2014/main" id="{0570FC24-7BC4-4322-B984-C8BCE957B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45047886"/>
      </p:ext>
    </p:extLst>
  </p:cSld>
  <p:clrMapOvr>
    <a:masterClrMapping/>
  </p:clrMapOvr>
  <mc:AlternateContent xmlns:mc="http://schemas.openxmlformats.org/markup-compatibility/2006" xmlns:p14="http://schemas.microsoft.com/office/powerpoint/2010/main">
    <mc:Choice Requires="p14">
      <p:transition spd="slow" p14:dur="2000" advTm="16230"/>
    </mc:Choice>
    <mc:Fallback xmlns="">
      <p:transition spd="slow" advTm="1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069334-BD1D-4EE0-B637-182FCBB51C02}"/>
              </a:ext>
            </a:extLst>
          </p:cNvPr>
          <p:cNvSpPr>
            <a:spLocks noGrp="1"/>
          </p:cNvSpPr>
          <p:nvPr>
            <p:ph type="title"/>
          </p:nvPr>
        </p:nvSpPr>
        <p:spPr/>
        <p:txBody>
          <a:bodyPr>
            <a:normAutofit/>
          </a:bodyPr>
          <a:lstStyle/>
          <a:p>
            <a:r>
              <a:rPr lang="en-US" dirty="0"/>
              <a:t>Analysis</a:t>
            </a:r>
            <a:br>
              <a:rPr lang="en-US" sz="38400" dirty="0"/>
            </a:br>
            <a:r>
              <a:rPr lang="en-US" sz="1800" i="1" dirty="0">
                <a:solidFill>
                  <a:schemeClr val="bg1"/>
                </a:solidFill>
              </a:rPr>
              <a:t>Choropleth mapping of  the total density of  Rainwater stagnation areas</a:t>
            </a:r>
            <a:endParaRPr lang="en-IN" sz="1800" dirty="0">
              <a:solidFill>
                <a:schemeClr val="bg1"/>
              </a:solidFill>
            </a:endParaRPr>
          </a:p>
        </p:txBody>
      </p:sp>
      <p:pic>
        <p:nvPicPr>
          <p:cNvPr id="12" name="Picture 11">
            <a:extLst>
              <a:ext uri="{FF2B5EF4-FFF2-40B4-BE49-F238E27FC236}">
                <a16:creationId xmlns:a16="http://schemas.microsoft.com/office/drawing/2014/main" id="{247FDEE3-5987-49EF-BA00-C5E72809F4D2}"/>
              </a:ext>
            </a:extLst>
          </p:cNvPr>
          <p:cNvPicPr>
            <a:picLocks noChangeAspect="1"/>
          </p:cNvPicPr>
          <p:nvPr/>
        </p:nvPicPr>
        <p:blipFill>
          <a:blip r:embed="rId4"/>
          <a:stretch>
            <a:fillRect/>
          </a:stretch>
        </p:blipFill>
        <p:spPr>
          <a:xfrm>
            <a:off x="1594959" y="1946926"/>
            <a:ext cx="9000000" cy="4776563"/>
          </a:xfrm>
          <a:prstGeom prst="rect">
            <a:avLst/>
          </a:prstGeom>
        </p:spPr>
      </p:pic>
      <p:pic>
        <p:nvPicPr>
          <p:cNvPr id="3" name="Picture 2">
            <a:extLst>
              <a:ext uri="{FF2B5EF4-FFF2-40B4-BE49-F238E27FC236}">
                <a16:creationId xmlns:a16="http://schemas.microsoft.com/office/drawing/2014/main" id="{F6BC0B40-4329-459F-BE6A-565357844815}"/>
              </a:ext>
            </a:extLst>
          </p:cNvPr>
          <p:cNvPicPr>
            <a:picLocks noChangeAspect="1"/>
          </p:cNvPicPr>
          <p:nvPr/>
        </p:nvPicPr>
        <p:blipFill>
          <a:blip r:embed="rId5"/>
          <a:stretch>
            <a:fillRect/>
          </a:stretch>
        </p:blipFill>
        <p:spPr>
          <a:xfrm>
            <a:off x="6994959" y="4731383"/>
            <a:ext cx="3600000" cy="1842441"/>
          </a:xfrm>
          <a:prstGeom prst="rect">
            <a:avLst/>
          </a:prstGeom>
        </p:spPr>
      </p:pic>
      <p:pic>
        <p:nvPicPr>
          <p:cNvPr id="15" name="Audio 14">
            <a:hlinkClick r:id="" action="ppaction://media"/>
            <a:extLst>
              <a:ext uri="{FF2B5EF4-FFF2-40B4-BE49-F238E27FC236}">
                <a16:creationId xmlns:a16="http://schemas.microsoft.com/office/drawing/2014/main" id="{4130FAEA-88F8-4ABA-95AE-5F520D5B97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01863434"/>
      </p:ext>
    </p:extLst>
  </p:cSld>
  <p:clrMapOvr>
    <a:masterClrMapping/>
  </p:clrMapOvr>
  <mc:AlternateContent xmlns:mc="http://schemas.openxmlformats.org/markup-compatibility/2006" xmlns:p14="http://schemas.microsoft.com/office/powerpoint/2010/main">
    <mc:Choice Requires="p14">
      <p:transition spd="slow" p14:dur="2000" advTm="13222"/>
    </mc:Choice>
    <mc:Fallback xmlns="">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A688-87C5-49EB-B510-B66FD5EA315B}"/>
              </a:ext>
            </a:extLst>
          </p:cNvPr>
          <p:cNvSpPr>
            <a:spLocks noGrp="1"/>
          </p:cNvSpPr>
          <p:nvPr>
            <p:ph type="title"/>
          </p:nvPr>
        </p:nvSpPr>
        <p:spPr/>
        <p:txBody>
          <a:bodyPr/>
          <a:lstStyle/>
          <a:p>
            <a:r>
              <a:rPr lang="en-US" dirty="0"/>
              <a:t>Analysis</a:t>
            </a:r>
            <a:br>
              <a:rPr lang="en-US" sz="89600" dirty="0"/>
            </a:br>
            <a:r>
              <a:rPr lang="en-US" sz="1600" i="1" dirty="0">
                <a:solidFill>
                  <a:schemeClr val="bg1"/>
                </a:solidFill>
              </a:rPr>
              <a:t>Buffer for the coastline around 2km</a:t>
            </a:r>
            <a:endParaRPr lang="en-IN" sz="1600" dirty="0">
              <a:solidFill>
                <a:schemeClr val="bg1"/>
              </a:solidFill>
            </a:endParaRPr>
          </a:p>
        </p:txBody>
      </p:sp>
      <p:pic>
        <p:nvPicPr>
          <p:cNvPr id="5" name="Content Placeholder 4">
            <a:extLst>
              <a:ext uri="{FF2B5EF4-FFF2-40B4-BE49-F238E27FC236}">
                <a16:creationId xmlns:a16="http://schemas.microsoft.com/office/drawing/2014/main" id="{C230F9BF-E69F-47E4-8966-77429DE24A3F}"/>
              </a:ext>
            </a:extLst>
          </p:cNvPr>
          <p:cNvPicPr>
            <a:picLocks noGrp="1" noChangeAspect="1"/>
          </p:cNvPicPr>
          <p:nvPr>
            <p:ph idx="1"/>
          </p:nvPr>
        </p:nvPicPr>
        <p:blipFill>
          <a:blip r:embed="rId4"/>
          <a:stretch>
            <a:fillRect/>
          </a:stretch>
        </p:blipFill>
        <p:spPr>
          <a:xfrm>
            <a:off x="1594959" y="1909762"/>
            <a:ext cx="9000000" cy="4785938"/>
          </a:xfrm>
        </p:spPr>
      </p:pic>
      <p:cxnSp>
        <p:nvCxnSpPr>
          <p:cNvPr id="4" name="Straight Arrow Connector 3">
            <a:extLst>
              <a:ext uri="{FF2B5EF4-FFF2-40B4-BE49-F238E27FC236}">
                <a16:creationId xmlns:a16="http://schemas.microsoft.com/office/drawing/2014/main" id="{DCDE3C9B-BF6A-41D6-A64B-7E3A83A875BA}"/>
              </a:ext>
            </a:extLst>
          </p:cNvPr>
          <p:cNvCxnSpPr>
            <a:cxnSpLocks/>
          </p:cNvCxnSpPr>
          <p:nvPr/>
        </p:nvCxnSpPr>
        <p:spPr>
          <a:xfrm flipH="1">
            <a:off x="6014720" y="5791200"/>
            <a:ext cx="558800" cy="335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90E1CE-1B70-4341-B2A8-5C4F524E81F3}"/>
              </a:ext>
            </a:extLst>
          </p:cNvPr>
          <p:cNvCxnSpPr/>
          <p:nvPr/>
        </p:nvCxnSpPr>
        <p:spPr>
          <a:xfrm flipH="1">
            <a:off x="6294120" y="4744720"/>
            <a:ext cx="645160" cy="127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DA20AE4-D697-4429-9F64-EBEFE2E4CDCA}"/>
              </a:ext>
            </a:extLst>
          </p:cNvPr>
          <p:cNvCxnSpPr>
            <a:cxnSpLocks/>
          </p:cNvCxnSpPr>
          <p:nvPr/>
        </p:nvCxnSpPr>
        <p:spPr>
          <a:xfrm flipH="1">
            <a:off x="6661150" y="3243587"/>
            <a:ext cx="5562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F23B20E-911C-4995-88DB-EA63F02DF661}"/>
              </a:ext>
            </a:extLst>
          </p:cNvPr>
          <p:cNvPicPr>
            <a:picLocks noChangeAspect="1"/>
          </p:cNvPicPr>
          <p:nvPr/>
        </p:nvPicPr>
        <p:blipFill>
          <a:blip r:embed="rId5"/>
          <a:stretch>
            <a:fillRect/>
          </a:stretch>
        </p:blipFill>
        <p:spPr>
          <a:xfrm>
            <a:off x="6967119" y="4663228"/>
            <a:ext cx="3600000" cy="1855359"/>
          </a:xfrm>
          <a:prstGeom prst="rect">
            <a:avLst/>
          </a:prstGeom>
        </p:spPr>
      </p:pic>
      <p:pic>
        <p:nvPicPr>
          <p:cNvPr id="17" name="Audio 16">
            <a:hlinkClick r:id="" action="ppaction://media"/>
            <a:extLst>
              <a:ext uri="{FF2B5EF4-FFF2-40B4-BE49-F238E27FC236}">
                <a16:creationId xmlns:a16="http://schemas.microsoft.com/office/drawing/2014/main" id="{E18A3D6C-0BE6-4E94-9DC3-C4FD211A3A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36186980"/>
      </p:ext>
    </p:extLst>
  </p:cSld>
  <p:clrMapOvr>
    <a:masterClrMapping/>
  </p:clrMapOvr>
  <mc:AlternateContent xmlns:mc="http://schemas.openxmlformats.org/markup-compatibility/2006" xmlns:p14="http://schemas.microsoft.com/office/powerpoint/2010/main">
    <mc:Choice Requires="p14">
      <p:transition spd="slow" p14:dur="2000" advTm="12061"/>
    </mc:Choice>
    <mc:Fallback xmlns="">
      <p:transition spd="slow" advTm="1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6B83-5AC4-42B5-AD09-86388D5E8B47}"/>
              </a:ext>
            </a:extLst>
          </p:cNvPr>
          <p:cNvSpPr>
            <a:spLocks noGrp="1"/>
          </p:cNvSpPr>
          <p:nvPr>
            <p:ph type="title"/>
          </p:nvPr>
        </p:nvSpPr>
        <p:spPr/>
        <p:txBody>
          <a:bodyPr/>
          <a:lstStyle/>
          <a:p>
            <a:r>
              <a:rPr lang="en-US" dirty="0"/>
              <a:t>Analysis</a:t>
            </a:r>
            <a:br>
              <a:rPr lang="en-US" dirty="0"/>
            </a:br>
            <a:r>
              <a:rPr lang="en-US" sz="1600" i="1" dirty="0">
                <a:solidFill>
                  <a:schemeClr val="bg1"/>
                </a:solidFill>
              </a:rPr>
              <a:t>Top three zones to be avoided near  the coastline</a:t>
            </a:r>
            <a:endParaRPr lang="en-IN" sz="1600" dirty="0"/>
          </a:p>
        </p:txBody>
      </p:sp>
      <p:pic>
        <p:nvPicPr>
          <p:cNvPr id="7" name="Content Placeholder 6">
            <a:extLst>
              <a:ext uri="{FF2B5EF4-FFF2-40B4-BE49-F238E27FC236}">
                <a16:creationId xmlns:a16="http://schemas.microsoft.com/office/drawing/2014/main" id="{DB8B857B-BC2C-405F-A9A9-3B3E9B79E80C}"/>
              </a:ext>
            </a:extLst>
          </p:cNvPr>
          <p:cNvPicPr>
            <a:picLocks noGrp="1" noChangeAspect="1"/>
          </p:cNvPicPr>
          <p:nvPr>
            <p:ph idx="1"/>
          </p:nvPr>
        </p:nvPicPr>
        <p:blipFill>
          <a:blip r:embed="rId4"/>
          <a:stretch>
            <a:fillRect/>
          </a:stretch>
        </p:blipFill>
        <p:spPr>
          <a:xfrm>
            <a:off x="1594959" y="1902186"/>
            <a:ext cx="9000000" cy="4785938"/>
          </a:xfrm>
        </p:spPr>
      </p:pic>
      <p:pic>
        <p:nvPicPr>
          <p:cNvPr id="9" name="Picture 8">
            <a:extLst>
              <a:ext uri="{FF2B5EF4-FFF2-40B4-BE49-F238E27FC236}">
                <a16:creationId xmlns:a16="http://schemas.microsoft.com/office/drawing/2014/main" id="{68DA322C-F0E2-4DFA-A85C-ABC1EDFA37CC}"/>
              </a:ext>
            </a:extLst>
          </p:cNvPr>
          <p:cNvPicPr>
            <a:picLocks noChangeAspect="1"/>
          </p:cNvPicPr>
          <p:nvPr/>
        </p:nvPicPr>
        <p:blipFill>
          <a:blip r:embed="rId5"/>
          <a:stretch>
            <a:fillRect/>
          </a:stretch>
        </p:blipFill>
        <p:spPr>
          <a:xfrm>
            <a:off x="6994959" y="5093940"/>
            <a:ext cx="3600000" cy="1404138"/>
          </a:xfrm>
          <a:prstGeom prst="rect">
            <a:avLst/>
          </a:prstGeom>
        </p:spPr>
      </p:pic>
      <p:pic>
        <p:nvPicPr>
          <p:cNvPr id="11" name="Audio 10">
            <a:hlinkClick r:id="" action="ppaction://media"/>
            <a:extLst>
              <a:ext uri="{FF2B5EF4-FFF2-40B4-BE49-F238E27FC236}">
                <a16:creationId xmlns:a16="http://schemas.microsoft.com/office/drawing/2014/main" id="{C98E9B58-3DFA-4C02-AF25-B5DB02C61D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6556829"/>
      </p:ext>
    </p:extLst>
  </p:cSld>
  <p:clrMapOvr>
    <a:masterClrMapping/>
  </p:clrMapOvr>
  <mc:AlternateContent xmlns:mc="http://schemas.openxmlformats.org/markup-compatibility/2006" xmlns:p14="http://schemas.microsoft.com/office/powerpoint/2010/main">
    <mc:Choice Requires="p14">
      <p:transition spd="slow" p14:dur="2000" advTm="13366"/>
    </mc:Choice>
    <mc:Fallback xmlns="">
      <p:transition spd="slow" advTm="1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A8AB-42E9-43AE-B4D1-32423F2774AF}"/>
              </a:ext>
            </a:extLst>
          </p:cNvPr>
          <p:cNvSpPr>
            <a:spLocks noGrp="1"/>
          </p:cNvSpPr>
          <p:nvPr>
            <p:ph type="title"/>
          </p:nvPr>
        </p:nvSpPr>
        <p:spPr/>
        <p:txBody>
          <a:bodyPr>
            <a:normAutofit/>
          </a:bodyPr>
          <a:lstStyle/>
          <a:p>
            <a:r>
              <a:rPr lang="en-US" dirty="0"/>
              <a:t>Analysis</a:t>
            </a:r>
            <a:br>
              <a:rPr lang="en-US" dirty="0"/>
            </a:br>
            <a:r>
              <a:rPr lang="en-US" sz="1800" i="1" dirty="0">
                <a:solidFill>
                  <a:schemeClr val="bg1"/>
                </a:solidFill>
              </a:rPr>
              <a:t>Safer zone Analyzing the flooded area and stagnation places</a:t>
            </a:r>
            <a:endParaRPr lang="en-IN" sz="1800" dirty="0"/>
          </a:p>
        </p:txBody>
      </p:sp>
      <p:pic>
        <p:nvPicPr>
          <p:cNvPr id="5" name="Content Placeholder 4">
            <a:extLst>
              <a:ext uri="{FF2B5EF4-FFF2-40B4-BE49-F238E27FC236}">
                <a16:creationId xmlns:a16="http://schemas.microsoft.com/office/drawing/2014/main" id="{D4ACDF2E-0E34-4560-AE33-41BB9D5DD893}"/>
              </a:ext>
            </a:extLst>
          </p:cNvPr>
          <p:cNvPicPr>
            <a:picLocks noGrp="1" noChangeAspect="1"/>
          </p:cNvPicPr>
          <p:nvPr>
            <p:ph idx="1"/>
          </p:nvPr>
        </p:nvPicPr>
        <p:blipFill>
          <a:blip r:embed="rId4"/>
          <a:stretch>
            <a:fillRect/>
          </a:stretch>
        </p:blipFill>
        <p:spPr>
          <a:xfrm>
            <a:off x="1594959" y="1945415"/>
            <a:ext cx="9000000" cy="4771875"/>
          </a:xfrm>
        </p:spPr>
      </p:pic>
      <p:pic>
        <p:nvPicPr>
          <p:cNvPr id="7" name="Picture 6">
            <a:extLst>
              <a:ext uri="{FF2B5EF4-FFF2-40B4-BE49-F238E27FC236}">
                <a16:creationId xmlns:a16="http://schemas.microsoft.com/office/drawing/2014/main" id="{80803E38-0514-4A86-B472-559AC828DCD7}"/>
              </a:ext>
            </a:extLst>
          </p:cNvPr>
          <p:cNvPicPr>
            <a:picLocks noChangeAspect="1"/>
          </p:cNvPicPr>
          <p:nvPr/>
        </p:nvPicPr>
        <p:blipFill>
          <a:blip r:embed="rId5"/>
          <a:stretch>
            <a:fillRect/>
          </a:stretch>
        </p:blipFill>
        <p:spPr>
          <a:xfrm>
            <a:off x="6994959" y="4982984"/>
            <a:ext cx="3600000" cy="1590840"/>
          </a:xfrm>
          <a:prstGeom prst="rect">
            <a:avLst/>
          </a:prstGeom>
        </p:spPr>
      </p:pic>
      <p:pic>
        <p:nvPicPr>
          <p:cNvPr id="10" name="Audio 9">
            <a:hlinkClick r:id="" action="ppaction://media"/>
            <a:extLst>
              <a:ext uri="{FF2B5EF4-FFF2-40B4-BE49-F238E27FC236}">
                <a16:creationId xmlns:a16="http://schemas.microsoft.com/office/drawing/2014/main" id="{1C658E3F-AFD0-420B-8CD1-64D6881E76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8705522"/>
      </p:ext>
    </p:extLst>
  </p:cSld>
  <p:clrMapOvr>
    <a:masterClrMapping/>
  </p:clrMapOvr>
  <mc:AlternateContent xmlns:mc="http://schemas.openxmlformats.org/markup-compatibility/2006" xmlns:p14="http://schemas.microsoft.com/office/powerpoint/2010/main">
    <mc:Choice Requires="p14">
      <p:transition spd="slow" p14:dur="2000" advTm="17471"/>
    </mc:Choice>
    <mc:Fallback xmlns="">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036-1B08-4C9C-AA46-093F9F5F02B7}"/>
              </a:ext>
            </a:extLst>
          </p:cNvPr>
          <p:cNvSpPr>
            <a:spLocks noGrp="1"/>
          </p:cNvSpPr>
          <p:nvPr>
            <p:ph type="title"/>
          </p:nvPr>
        </p:nvSpPr>
        <p:spPr/>
        <p:txBody>
          <a:bodyPr>
            <a:normAutofit/>
          </a:bodyPr>
          <a:lstStyle/>
          <a:p>
            <a:r>
              <a:rPr lang="en-US" dirty="0"/>
              <a:t>Analysis</a:t>
            </a:r>
            <a:br>
              <a:rPr lang="en-US" dirty="0"/>
            </a:br>
            <a:r>
              <a:rPr lang="en-US" sz="1600" i="1" dirty="0">
                <a:solidFill>
                  <a:schemeClr val="bg1"/>
                </a:solidFill>
              </a:rPr>
              <a:t>The distance to the coastline from safer zone</a:t>
            </a:r>
            <a:endParaRPr lang="en-IN" sz="1600" dirty="0"/>
          </a:p>
        </p:txBody>
      </p:sp>
      <p:pic>
        <p:nvPicPr>
          <p:cNvPr id="25" name="Picture 24">
            <a:extLst>
              <a:ext uri="{FF2B5EF4-FFF2-40B4-BE49-F238E27FC236}">
                <a16:creationId xmlns:a16="http://schemas.microsoft.com/office/drawing/2014/main" id="{2895CE52-FBD7-4752-A46F-B43658C720C9}"/>
              </a:ext>
            </a:extLst>
          </p:cNvPr>
          <p:cNvPicPr>
            <a:picLocks noChangeAspect="1"/>
          </p:cNvPicPr>
          <p:nvPr/>
        </p:nvPicPr>
        <p:blipFill>
          <a:blip r:embed="rId4"/>
          <a:stretch>
            <a:fillRect/>
          </a:stretch>
        </p:blipFill>
        <p:spPr>
          <a:xfrm>
            <a:off x="621089" y="2172230"/>
            <a:ext cx="7200000" cy="3517371"/>
          </a:xfrm>
          <a:prstGeom prst="rect">
            <a:avLst/>
          </a:prstGeom>
        </p:spPr>
      </p:pic>
      <p:pic>
        <p:nvPicPr>
          <p:cNvPr id="1026" name="Picture 2" descr="Aerial view- Chennai coast | Aerial view, Aerial, Bay of bengal">
            <a:extLst>
              <a:ext uri="{FF2B5EF4-FFF2-40B4-BE49-F238E27FC236}">
                <a16:creationId xmlns:a16="http://schemas.microsoft.com/office/drawing/2014/main" id="{1627B587-E475-402B-9052-63521E06F11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986189" y="2637395"/>
            <a:ext cx="3893786" cy="258704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65D021B-AE26-4A01-A0C4-7320D63C13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1102723"/>
      </p:ext>
    </p:extLst>
  </p:cSld>
  <p:clrMapOvr>
    <a:masterClrMapping/>
  </p:clrMapOvr>
  <mc:AlternateContent xmlns:mc="http://schemas.openxmlformats.org/markup-compatibility/2006" xmlns:p14="http://schemas.microsoft.com/office/powerpoint/2010/main">
    <mc:Choice Requires="p14">
      <p:transition spd="slow" p14:dur="2000" advTm="11181"/>
    </mc:Choice>
    <mc:Fallback xmlns="">
      <p:transition spd="slow" advTm="11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C4AA-B05A-4E8C-91ED-8BED2DCBE5C8}"/>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BA64CC12-2B3F-4155-8F73-8F1C46E27F09}"/>
              </a:ext>
            </a:extLst>
          </p:cNvPr>
          <p:cNvSpPr>
            <a:spLocks noGrp="1"/>
          </p:cNvSpPr>
          <p:nvPr>
            <p:ph idx="1"/>
          </p:nvPr>
        </p:nvSpPr>
        <p:spPr>
          <a:xfrm>
            <a:off x="1202919" y="2367584"/>
            <a:ext cx="9784080" cy="4206240"/>
          </a:xfrm>
        </p:spPr>
        <p:txBody>
          <a:bodyPr/>
          <a:lstStyle/>
          <a:p>
            <a:r>
              <a:rPr lang="en-US" sz="2400" dirty="0"/>
              <a:t>Project hosted @ </a:t>
            </a:r>
            <a:r>
              <a:rPr lang="en-US" sz="2400" i="1" dirty="0">
                <a:ea typeface="+mn-lt"/>
                <a:cs typeface="+mn-lt"/>
              </a:rPr>
              <a:t>https://github.com/nareshkumarnagaraj/cs621-spatial-db</a:t>
            </a:r>
            <a:endParaRPr lang="en-US" sz="2400" i="1" dirty="0"/>
          </a:p>
          <a:p>
            <a:endParaRPr lang="en-IN" dirty="0"/>
          </a:p>
        </p:txBody>
      </p:sp>
      <p:pic>
        <p:nvPicPr>
          <p:cNvPr id="6" name="Picture 5">
            <a:extLst>
              <a:ext uri="{FF2B5EF4-FFF2-40B4-BE49-F238E27FC236}">
                <a16:creationId xmlns:a16="http://schemas.microsoft.com/office/drawing/2014/main" id="{CB5D59DB-3C2A-43B8-96BE-09F5403E1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7411" y="3384047"/>
            <a:ext cx="3219588" cy="3189777"/>
          </a:xfrm>
          <a:prstGeom prst="rect">
            <a:avLst/>
          </a:prstGeom>
        </p:spPr>
      </p:pic>
      <p:pic>
        <p:nvPicPr>
          <p:cNvPr id="12" name="Audio 11">
            <a:hlinkClick r:id="" action="ppaction://media"/>
            <a:extLst>
              <a:ext uri="{FF2B5EF4-FFF2-40B4-BE49-F238E27FC236}">
                <a16:creationId xmlns:a16="http://schemas.microsoft.com/office/drawing/2014/main" id="{6C635419-2422-44E8-B165-C361E4F370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11975485"/>
      </p:ext>
    </p:extLst>
  </p:cSld>
  <p:clrMapOvr>
    <a:masterClrMapping/>
  </p:clrMapOvr>
  <mc:AlternateContent xmlns:mc="http://schemas.openxmlformats.org/markup-compatibility/2006" xmlns:p14="http://schemas.microsoft.com/office/powerpoint/2010/main">
    <mc:Choice Requires="p14">
      <p:transition spd="slow" p14:dur="2000" advTm="18798"/>
    </mc:Choice>
    <mc:Fallback xmlns="">
      <p:transition spd="slow" advTm="1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4692-4FA5-4403-BA7C-33F804CF26F4}"/>
              </a:ext>
            </a:extLst>
          </p:cNvPr>
          <p:cNvSpPr>
            <a:spLocks noGrp="1"/>
          </p:cNvSpPr>
          <p:nvPr>
            <p:ph type="title"/>
          </p:nvPr>
        </p:nvSpPr>
        <p:spPr>
          <a:xfrm>
            <a:off x="646111" y="241300"/>
            <a:ext cx="9784080" cy="1538936"/>
          </a:xfrm>
        </p:spPr>
        <p:txBody>
          <a:bodyPr>
            <a:normAutofit/>
          </a:bodyPr>
          <a:lstStyle/>
          <a:p>
            <a:r>
              <a:rPr lang="en-US" dirty="0"/>
              <a:t>Spatial Analysis of A</a:t>
            </a:r>
            <a:br>
              <a:rPr lang="en-US" dirty="0"/>
            </a:br>
            <a:r>
              <a:rPr lang="en-US" b="0" dirty="0">
                <a:effectLst/>
              </a:rPr>
              <a:t>safer zone to live in Chennai</a:t>
            </a:r>
            <a:endParaRPr lang="en-IN" dirty="0"/>
          </a:p>
        </p:txBody>
      </p:sp>
      <p:sp>
        <p:nvSpPr>
          <p:cNvPr id="3" name="Content Placeholder 2">
            <a:extLst>
              <a:ext uri="{FF2B5EF4-FFF2-40B4-BE49-F238E27FC236}">
                <a16:creationId xmlns:a16="http://schemas.microsoft.com/office/drawing/2014/main" id="{F832FFA6-E391-465E-ADC1-30F640905B45}"/>
              </a:ext>
            </a:extLst>
          </p:cNvPr>
          <p:cNvSpPr>
            <a:spLocks noGrp="1"/>
          </p:cNvSpPr>
          <p:nvPr>
            <p:ph idx="1"/>
          </p:nvPr>
        </p:nvSpPr>
        <p:spPr>
          <a:xfrm>
            <a:off x="646111" y="2223974"/>
            <a:ext cx="2830513" cy="3777622"/>
          </a:xfrm>
        </p:spPr>
        <p:txBody>
          <a:bodyPr>
            <a:normAutofit lnSpcReduction="10000"/>
          </a:bodyPr>
          <a:lstStyle/>
          <a:p>
            <a:r>
              <a:rPr lang="en-US" b="0" i="0" dirty="0">
                <a:solidFill>
                  <a:schemeClr val="tx1"/>
                </a:solidFill>
                <a:effectLst/>
                <a:latin typeface="+mj-lt"/>
              </a:rPr>
              <a:t>Chennai, on the Bay of Bengal in eastern India, is the capital of the state of Tamil Nadu. </a:t>
            </a:r>
          </a:p>
          <a:p>
            <a:r>
              <a:rPr lang="en-US" dirty="0">
                <a:solidFill>
                  <a:schemeClr val="tx1"/>
                </a:solidFill>
                <a:latin typeface="+mj-lt"/>
              </a:rPr>
              <a:t>We will try to find out best zone to live in based on less </a:t>
            </a:r>
            <a:r>
              <a:rPr lang="en-US" b="0" i="0" dirty="0">
                <a:solidFill>
                  <a:schemeClr val="tx1"/>
                </a:solidFill>
                <a:effectLst/>
                <a:latin typeface="+mj-lt"/>
              </a:rPr>
              <a:t>flooded and rainwater stagnation places when there is heavy rain.</a:t>
            </a:r>
            <a:endParaRPr lang="en-US" dirty="0">
              <a:solidFill>
                <a:schemeClr val="tx1"/>
              </a:solidFill>
              <a:latin typeface="+mj-lt"/>
            </a:endParaRPr>
          </a:p>
          <a:p>
            <a:endParaRPr lang="en-IN" dirty="0">
              <a:solidFill>
                <a:schemeClr val="tx1"/>
              </a:solidFill>
            </a:endParaRPr>
          </a:p>
        </p:txBody>
      </p:sp>
      <p:pic>
        <p:nvPicPr>
          <p:cNvPr id="7" name="Picture 6">
            <a:extLst>
              <a:ext uri="{FF2B5EF4-FFF2-40B4-BE49-F238E27FC236}">
                <a16:creationId xmlns:a16="http://schemas.microsoft.com/office/drawing/2014/main" id="{A195498C-0F9D-40CA-A413-D9620F1F4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104" y="2223974"/>
            <a:ext cx="5254087" cy="3639396"/>
          </a:xfrm>
          <a:prstGeom prst="rect">
            <a:avLst/>
          </a:prstGeom>
        </p:spPr>
      </p:pic>
      <p:pic>
        <p:nvPicPr>
          <p:cNvPr id="22" name="Audio 21">
            <a:hlinkClick r:id="" action="ppaction://media"/>
            <a:extLst>
              <a:ext uri="{FF2B5EF4-FFF2-40B4-BE49-F238E27FC236}">
                <a16:creationId xmlns:a16="http://schemas.microsoft.com/office/drawing/2014/main" id="{97124766-081B-4B5D-8C4F-17860555D4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54032253"/>
      </p:ext>
    </p:extLst>
  </p:cSld>
  <p:clrMapOvr>
    <a:masterClrMapping/>
  </p:clrMapOvr>
  <mc:AlternateContent xmlns:mc="http://schemas.openxmlformats.org/markup-compatibility/2006" xmlns:p14="http://schemas.microsoft.com/office/powerpoint/2010/main">
    <mc:Choice Requires="p14">
      <p:transition spd="slow" p14:dur="2000" advTm="18655"/>
    </mc:Choice>
    <mc:Fallback xmlns="">
      <p:transition spd="slow" advTm="18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ECC3-7587-4ED8-A420-BA8ED3BDD751}"/>
              </a:ext>
            </a:extLst>
          </p:cNvPr>
          <p:cNvSpPr>
            <a:spLocks noGrp="1"/>
          </p:cNvSpPr>
          <p:nvPr>
            <p:ph type="title"/>
          </p:nvPr>
        </p:nvSpPr>
        <p:spPr>
          <a:xfrm>
            <a:off x="268287" y="370678"/>
            <a:ext cx="8911687" cy="1280890"/>
          </a:xfrm>
        </p:spPr>
        <p:txBody>
          <a:bodyPr>
            <a:normAutofit/>
          </a:bodyPr>
          <a:lstStyle/>
          <a:p>
            <a:r>
              <a:rPr lang="en-US" dirty="0"/>
              <a:t>Motivation</a:t>
            </a:r>
            <a:endParaRPr lang="en-IN" sz="4400" dirty="0"/>
          </a:p>
        </p:txBody>
      </p:sp>
      <p:sp>
        <p:nvSpPr>
          <p:cNvPr id="3" name="Content Placeholder 2">
            <a:extLst>
              <a:ext uri="{FF2B5EF4-FFF2-40B4-BE49-F238E27FC236}">
                <a16:creationId xmlns:a16="http://schemas.microsoft.com/office/drawing/2014/main" id="{3E8312BA-ED95-4503-93E6-14F66D0A3252}"/>
              </a:ext>
            </a:extLst>
          </p:cNvPr>
          <p:cNvSpPr>
            <a:spLocks noGrp="1"/>
          </p:cNvSpPr>
          <p:nvPr>
            <p:ph idx="1"/>
          </p:nvPr>
        </p:nvSpPr>
        <p:spPr>
          <a:xfrm>
            <a:off x="268287" y="2106989"/>
            <a:ext cx="8380413" cy="4625822"/>
          </a:xfrm>
        </p:spPr>
        <p:txBody>
          <a:bodyPr>
            <a:normAutofit/>
          </a:bodyPr>
          <a:lstStyle/>
          <a:p>
            <a:r>
              <a:rPr lang="en-US" b="0" i="0" dirty="0">
                <a:solidFill>
                  <a:schemeClr val="tx1"/>
                </a:solidFill>
                <a:effectLst/>
                <a:latin typeface="+mj-lt"/>
              </a:rPr>
              <a:t>The 2015 South India floods resulted from heavy rainfall generated by the annual northeast monsoon in November–December 2015. More than 500 people were dead and over 1.8 million people were displaced. </a:t>
            </a:r>
          </a:p>
          <a:p>
            <a:r>
              <a:rPr lang="en-US" b="0" i="0" dirty="0">
                <a:effectLst/>
                <a:latin typeface="+mj-lt"/>
              </a:rPr>
              <a:t>The flooding in Chennai city was described as the worst in a century. </a:t>
            </a:r>
          </a:p>
          <a:p>
            <a:r>
              <a:rPr lang="en-IN" dirty="0">
                <a:latin typeface="+mj-lt"/>
              </a:rPr>
              <a:t>It has badly affected the lifestyle of people, where many of the houses were flooded in the city. </a:t>
            </a:r>
          </a:p>
          <a:p>
            <a:r>
              <a:rPr lang="en-IN" dirty="0">
                <a:latin typeface="+mj-lt"/>
              </a:rPr>
              <a:t>I wanted to find the safest zone to live across the city by the following conditions:</a:t>
            </a:r>
          </a:p>
          <a:p>
            <a:pPr lvl="1">
              <a:buFont typeface="Arial" panose="020B0604020202020204" pitchFamily="34" charset="0"/>
              <a:buChar char="•"/>
            </a:pPr>
            <a:r>
              <a:rPr lang="en-IN" dirty="0">
                <a:solidFill>
                  <a:schemeClr val="tx1"/>
                </a:solidFill>
                <a:latin typeface="+mj-lt"/>
              </a:rPr>
              <a:t>Zone’s which has less flooding area, apart from default flood-prone areas. </a:t>
            </a:r>
          </a:p>
          <a:p>
            <a:pPr lvl="1">
              <a:buFont typeface="Arial" panose="020B0604020202020204" pitchFamily="34" charset="0"/>
              <a:buChar char="•"/>
            </a:pPr>
            <a:r>
              <a:rPr lang="en-IN" dirty="0">
                <a:solidFill>
                  <a:schemeClr val="tx1"/>
                </a:solidFill>
                <a:latin typeface="+mj-lt"/>
              </a:rPr>
              <a:t>Less impact of rainwater stagnation in the areas and nearby. </a:t>
            </a:r>
          </a:p>
          <a:p>
            <a:pPr lvl="1">
              <a:buFont typeface="Arial" panose="020B0604020202020204" pitchFamily="34" charset="0"/>
              <a:buChar char="•"/>
            </a:pPr>
            <a:r>
              <a:rPr lang="en-IN" dirty="0">
                <a:solidFill>
                  <a:schemeClr val="tx1"/>
                </a:solidFill>
                <a:latin typeface="+mj-lt"/>
              </a:rPr>
              <a:t>To avoid the zones which were mostly affected near the coastline. </a:t>
            </a:r>
          </a:p>
          <a:p>
            <a:pPr marL="228600" lvl="1" indent="0">
              <a:buNone/>
            </a:pPr>
            <a:endParaRPr lang="en-IN" dirty="0">
              <a:latin typeface="+mj-lt"/>
            </a:endParaRPr>
          </a:p>
          <a:p>
            <a:pPr lvl="1">
              <a:buFont typeface="Arial" panose="020B0604020202020204" pitchFamily="34" charset="0"/>
              <a:buChar char="•"/>
            </a:pPr>
            <a:endParaRPr lang="en-IN" dirty="0">
              <a:latin typeface="+mj-lt"/>
            </a:endParaRPr>
          </a:p>
          <a:p>
            <a:pPr lvl="1">
              <a:buFont typeface="Arial" panose="020B0604020202020204" pitchFamily="34" charset="0"/>
              <a:buChar char="•"/>
            </a:pPr>
            <a:endParaRPr lang="en-IN" dirty="0">
              <a:latin typeface="+mj-lt"/>
            </a:endParaRPr>
          </a:p>
          <a:p>
            <a:endParaRPr lang="en-IN" dirty="0">
              <a:latin typeface="+mj-lt"/>
            </a:endParaRPr>
          </a:p>
        </p:txBody>
      </p:sp>
      <p:pic>
        <p:nvPicPr>
          <p:cNvPr id="5" name="Picture 2">
            <a:extLst>
              <a:ext uri="{FF2B5EF4-FFF2-40B4-BE49-F238E27FC236}">
                <a16:creationId xmlns:a16="http://schemas.microsoft.com/office/drawing/2014/main" id="{E7C11BE0-A25C-4491-B674-F8E66E608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709" y="2736860"/>
            <a:ext cx="5041291" cy="3110017"/>
          </a:xfrm>
          <a:prstGeom prst="rect">
            <a:avLst/>
          </a:prstGeom>
          <a:noFill/>
          <a:scene3d>
            <a:camera prst="orthographicFront">
              <a:rot lat="0" lon="20399994" rev="16200000"/>
            </a:camera>
            <a:lightRig rig="threePt" dir="t"/>
          </a:scene3d>
          <a:extLst>
            <a:ext uri="{909E8E84-426E-40DD-AFC4-6F175D3DCCD1}">
              <a14:hiddenFill xmlns:a14="http://schemas.microsoft.com/office/drawing/2010/main">
                <a:solidFill>
                  <a:srgbClr val="FFFFFF"/>
                </a:solidFill>
              </a14:hiddenFill>
            </a:ext>
          </a:extLst>
        </p:spPr>
      </p:pic>
      <p:pic>
        <p:nvPicPr>
          <p:cNvPr id="48" name="Audio 47">
            <a:hlinkClick r:id="" action="ppaction://media"/>
            <a:extLst>
              <a:ext uri="{FF2B5EF4-FFF2-40B4-BE49-F238E27FC236}">
                <a16:creationId xmlns:a16="http://schemas.microsoft.com/office/drawing/2014/main" id="{F0ED3FFD-F7B3-49A6-A06A-B900AE7B6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8746740"/>
      </p:ext>
    </p:extLst>
  </p:cSld>
  <p:clrMapOvr>
    <a:masterClrMapping/>
  </p:clrMapOvr>
  <mc:AlternateContent xmlns:mc="http://schemas.openxmlformats.org/markup-compatibility/2006" xmlns:p14="http://schemas.microsoft.com/office/powerpoint/2010/main">
    <mc:Choice Requires="p14">
      <p:transition spd="slow" p14:dur="2000" advTm="47517"/>
    </mc:Choice>
    <mc:Fallback xmlns="">
      <p:transition spd="slow" advTm="4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09E6-D82F-4840-BAA7-1FDF3F925A7A}"/>
              </a:ext>
            </a:extLst>
          </p:cNvPr>
          <p:cNvSpPr>
            <a:spLocks noGrp="1"/>
          </p:cNvSpPr>
          <p:nvPr>
            <p:ph type="title"/>
          </p:nvPr>
        </p:nvSpPr>
        <p:spPr>
          <a:xfrm>
            <a:off x="606019" y="284176"/>
            <a:ext cx="9784080" cy="1508760"/>
          </a:xfrm>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109A8C3A-15A7-4412-9740-124DB462B64C}"/>
              </a:ext>
            </a:extLst>
          </p:cNvPr>
          <p:cNvSpPr>
            <a:spLocks noGrp="1"/>
          </p:cNvSpPr>
          <p:nvPr>
            <p:ph idx="1"/>
          </p:nvPr>
        </p:nvSpPr>
        <p:spPr>
          <a:xfrm>
            <a:off x="606019" y="2278684"/>
            <a:ext cx="9784080" cy="4206240"/>
          </a:xfrm>
        </p:spPr>
        <p:txBody>
          <a:bodyPr/>
          <a:lstStyle/>
          <a:p>
            <a:r>
              <a:rPr lang="en-US" sz="2000" dirty="0"/>
              <a:t>To </a:t>
            </a:r>
            <a:r>
              <a:rPr lang="en-US" sz="2000"/>
              <a:t>aid the </a:t>
            </a:r>
            <a:r>
              <a:rPr lang="en-US" sz="2000" dirty="0"/>
              <a:t>search, we will analyze the following.</a:t>
            </a:r>
          </a:p>
          <a:p>
            <a:pPr lvl="1">
              <a:buFont typeface="Arial" panose="020B0604020202020204" pitchFamily="34" charset="0"/>
              <a:buChar char="•"/>
            </a:pPr>
            <a:r>
              <a:rPr lang="en-US" sz="1800" dirty="0"/>
              <a:t>Visualize the entire dataset on the map.</a:t>
            </a:r>
          </a:p>
          <a:p>
            <a:pPr lvl="1">
              <a:buFont typeface="Arial" panose="020B0604020202020204" pitchFamily="34" charset="0"/>
              <a:buChar char="•"/>
            </a:pPr>
            <a:r>
              <a:rPr lang="en-US" sz="1800" dirty="0"/>
              <a:t>Analyze the general flood-prone areas.</a:t>
            </a:r>
          </a:p>
          <a:p>
            <a:pPr lvl="1">
              <a:buFont typeface="Arial" panose="020B0604020202020204" pitchFamily="34" charset="0"/>
              <a:buChar char="•"/>
            </a:pPr>
            <a:r>
              <a:rPr lang="en-US" sz="1800" dirty="0"/>
              <a:t>Comparing the preflood data with flood data.</a:t>
            </a:r>
          </a:p>
          <a:p>
            <a:pPr lvl="1">
              <a:buFont typeface="Arial" panose="020B0604020202020204" pitchFamily="34" charset="0"/>
              <a:buChar char="•"/>
            </a:pPr>
            <a:r>
              <a:rPr lang="en-US" sz="1800" dirty="0"/>
              <a:t>Analyzing the height of rainwater stagnation across areas.</a:t>
            </a:r>
          </a:p>
          <a:p>
            <a:pPr lvl="1">
              <a:buFont typeface="Arial" panose="020B0604020202020204" pitchFamily="34" charset="0"/>
              <a:buChar char="•"/>
            </a:pPr>
            <a:r>
              <a:rPr lang="en-US" sz="1800" dirty="0"/>
              <a:t>Selecting the zone for the safer residential area.</a:t>
            </a:r>
          </a:p>
          <a:p>
            <a:pPr lvl="1">
              <a:buFont typeface="Arial" panose="020B0604020202020204" pitchFamily="34" charset="0"/>
              <a:buChar char="•"/>
            </a:pPr>
            <a:r>
              <a:rPr lang="en-US" sz="1800" dirty="0"/>
              <a:t>Distance to the safest zone from the coastline.</a:t>
            </a:r>
          </a:p>
          <a:p>
            <a:pPr marL="228600" lvl="1" indent="0">
              <a:buNone/>
            </a:pPr>
            <a:endParaRPr lang="en-US" dirty="0"/>
          </a:p>
          <a:p>
            <a:endParaRPr lang="en-IN" dirty="0"/>
          </a:p>
        </p:txBody>
      </p:sp>
      <p:pic>
        <p:nvPicPr>
          <p:cNvPr id="22" name="Audio 21">
            <a:hlinkClick r:id="" action="ppaction://media"/>
            <a:extLst>
              <a:ext uri="{FF2B5EF4-FFF2-40B4-BE49-F238E27FC236}">
                <a16:creationId xmlns:a16="http://schemas.microsoft.com/office/drawing/2014/main" id="{A91C3D79-C237-4E3D-9DBA-4E9FD50FB0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12209209"/>
      </p:ext>
    </p:extLst>
  </p:cSld>
  <p:clrMapOvr>
    <a:masterClrMapping/>
  </p:clrMapOvr>
  <mc:AlternateContent xmlns:mc="http://schemas.openxmlformats.org/markup-compatibility/2006" xmlns:p14="http://schemas.microsoft.com/office/powerpoint/2010/main">
    <mc:Choice Requires="p14">
      <p:transition spd="slow" p14:dur="2000" advTm="20620"/>
    </mc:Choice>
    <mc:Fallback xmlns="">
      <p:transition spd="slow" advTm="2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9FB1-A848-4215-9F8D-EA7D32A87397}"/>
              </a:ext>
            </a:extLst>
          </p:cNvPr>
          <p:cNvSpPr>
            <a:spLocks noGrp="1"/>
          </p:cNvSpPr>
          <p:nvPr>
            <p:ph type="title"/>
          </p:nvPr>
        </p:nvSpPr>
        <p:spPr/>
        <p:txBody>
          <a:bodyPr>
            <a:normAutofit/>
          </a:bodyPr>
          <a:lstStyle/>
          <a:p>
            <a:r>
              <a:rPr lang="en-US" dirty="0"/>
              <a:t>Analysis</a:t>
            </a:r>
            <a:br>
              <a:rPr lang="en-US" sz="3600" dirty="0"/>
            </a:br>
            <a:r>
              <a:rPr lang="en-US" sz="1600" i="1" dirty="0">
                <a:solidFill>
                  <a:schemeClr val="bg1"/>
                </a:solidFill>
              </a:rPr>
              <a:t>Visualize all the zones across Chennai on the map.</a:t>
            </a:r>
            <a:endParaRPr lang="en-IN" dirty="0">
              <a:solidFill>
                <a:schemeClr val="bg1"/>
              </a:solidFill>
            </a:endParaRPr>
          </a:p>
        </p:txBody>
      </p:sp>
      <p:pic>
        <p:nvPicPr>
          <p:cNvPr id="7" name="Content Placeholder 6">
            <a:extLst>
              <a:ext uri="{FF2B5EF4-FFF2-40B4-BE49-F238E27FC236}">
                <a16:creationId xmlns:a16="http://schemas.microsoft.com/office/drawing/2014/main" id="{61C10B99-14B9-43B2-AA94-CF79F33F5CBC}"/>
              </a:ext>
            </a:extLst>
          </p:cNvPr>
          <p:cNvPicPr>
            <a:picLocks noGrp="1" noChangeAspect="1"/>
          </p:cNvPicPr>
          <p:nvPr>
            <p:ph idx="1"/>
          </p:nvPr>
        </p:nvPicPr>
        <p:blipFill>
          <a:blip r:embed="rId4"/>
          <a:stretch>
            <a:fillRect/>
          </a:stretch>
        </p:blipFill>
        <p:spPr>
          <a:xfrm>
            <a:off x="1594959" y="1950326"/>
            <a:ext cx="9000000" cy="4776557"/>
          </a:xfrm>
        </p:spPr>
      </p:pic>
      <p:pic>
        <p:nvPicPr>
          <p:cNvPr id="4" name="Picture 3">
            <a:extLst>
              <a:ext uri="{FF2B5EF4-FFF2-40B4-BE49-F238E27FC236}">
                <a16:creationId xmlns:a16="http://schemas.microsoft.com/office/drawing/2014/main" id="{24F57A67-E14A-4774-963C-AB9CE42023C0}"/>
              </a:ext>
            </a:extLst>
          </p:cNvPr>
          <p:cNvPicPr>
            <a:picLocks noChangeAspect="1"/>
          </p:cNvPicPr>
          <p:nvPr/>
        </p:nvPicPr>
        <p:blipFill>
          <a:blip r:embed="rId5"/>
          <a:stretch>
            <a:fillRect/>
          </a:stretch>
        </p:blipFill>
        <p:spPr>
          <a:xfrm>
            <a:off x="6994959" y="4458690"/>
            <a:ext cx="3600000" cy="2115134"/>
          </a:xfrm>
          <a:prstGeom prst="rect">
            <a:avLst/>
          </a:prstGeom>
        </p:spPr>
      </p:pic>
      <p:pic>
        <p:nvPicPr>
          <p:cNvPr id="9" name="Picture 8">
            <a:extLst>
              <a:ext uri="{FF2B5EF4-FFF2-40B4-BE49-F238E27FC236}">
                <a16:creationId xmlns:a16="http://schemas.microsoft.com/office/drawing/2014/main" id="{F395B0AA-6907-4CA0-9E02-4BEBDB890FA5}"/>
              </a:ext>
            </a:extLst>
          </p:cNvPr>
          <p:cNvPicPr>
            <a:picLocks noChangeAspect="1"/>
          </p:cNvPicPr>
          <p:nvPr/>
        </p:nvPicPr>
        <p:blipFill>
          <a:blip r:embed="rId6"/>
          <a:stretch>
            <a:fillRect/>
          </a:stretch>
        </p:blipFill>
        <p:spPr>
          <a:xfrm>
            <a:off x="7714959" y="6293652"/>
            <a:ext cx="2880000" cy="280172"/>
          </a:xfrm>
          <a:prstGeom prst="rect">
            <a:avLst/>
          </a:prstGeom>
        </p:spPr>
      </p:pic>
      <p:pic>
        <p:nvPicPr>
          <p:cNvPr id="22" name="Audio 21">
            <a:hlinkClick r:id="" action="ppaction://media"/>
            <a:extLst>
              <a:ext uri="{FF2B5EF4-FFF2-40B4-BE49-F238E27FC236}">
                <a16:creationId xmlns:a16="http://schemas.microsoft.com/office/drawing/2014/main" id="{656199EB-81F5-446D-ADEB-E20C729709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66259699"/>
      </p:ext>
    </p:extLst>
  </p:cSld>
  <p:clrMapOvr>
    <a:masterClrMapping/>
  </p:clrMapOvr>
  <mc:AlternateContent xmlns:mc="http://schemas.openxmlformats.org/markup-compatibility/2006" xmlns:p14="http://schemas.microsoft.com/office/powerpoint/2010/main">
    <mc:Choice Requires="p14">
      <p:transition spd="slow" p14:dur="2000" advTm="13809"/>
    </mc:Choice>
    <mc:Fallback xmlns="">
      <p:transition spd="slow" advTm="1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A868-2540-4C9E-8F09-B86F438A4DB1}"/>
              </a:ext>
            </a:extLst>
          </p:cNvPr>
          <p:cNvSpPr>
            <a:spLocks noGrp="1"/>
          </p:cNvSpPr>
          <p:nvPr>
            <p:ph type="title"/>
          </p:nvPr>
        </p:nvSpPr>
        <p:spPr/>
        <p:txBody>
          <a:bodyPr>
            <a:normAutofit/>
          </a:bodyPr>
          <a:lstStyle/>
          <a:p>
            <a:r>
              <a:rPr lang="en-US" dirty="0"/>
              <a:t>Analysis</a:t>
            </a:r>
            <a:br>
              <a:rPr lang="en-US" sz="3600" dirty="0"/>
            </a:br>
            <a:r>
              <a:rPr lang="en-US" sz="1600" i="1" dirty="0">
                <a:solidFill>
                  <a:schemeClr val="bg1"/>
                </a:solidFill>
              </a:rPr>
              <a:t>Visualize all the flood-prone areas across the Chennai Zones </a:t>
            </a:r>
            <a:endParaRPr lang="en-IN" dirty="0">
              <a:solidFill>
                <a:schemeClr val="bg1"/>
              </a:solidFill>
            </a:endParaRPr>
          </a:p>
        </p:txBody>
      </p:sp>
      <p:pic>
        <p:nvPicPr>
          <p:cNvPr id="31" name="Picture 30">
            <a:extLst>
              <a:ext uri="{FF2B5EF4-FFF2-40B4-BE49-F238E27FC236}">
                <a16:creationId xmlns:a16="http://schemas.microsoft.com/office/drawing/2014/main" id="{DE3E5AA7-B21D-421A-9875-D1FD8ECE33BA}"/>
              </a:ext>
            </a:extLst>
          </p:cNvPr>
          <p:cNvPicPr>
            <a:picLocks noChangeAspect="1"/>
          </p:cNvPicPr>
          <p:nvPr/>
        </p:nvPicPr>
        <p:blipFill>
          <a:blip r:embed="rId4"/>
          <a:stretch>
            <a:fillRect/>
          </a:stretch>
        </p:blipFill>
        <p:spPr>
          <a:xfrm>
            <a:off x="1603391" y="1935376"/>
            <a:ext cx="9000000" cy="4771875"/>
          </a:xfrm>
          <a:prstGeom prst="rect">
            <a:avLst/>
          </a:prstGeom>
        </p:spPr>
      </p:pic>
      <p:pic>
        <p:nvPicPr>
          <p:cNvPr id="33" name="Picture 32">
            <a:extLst>
              <a:ext uri="{FF2B5EF4-FFF2-40B4-BE49-F238E27FC236}">
                <a16:creationId xmlns:a16="http://schemas.microsoft.com/office/drawing/2014/main" id="{638B97F8-3F93-4DED-BC74-52F515B1535B}"/>
              </a:ext>
            </a:extLst>
          </p:cNvPr>
          <p:cNvPicPr>
            <a:picLocks noChangeAspect="1"/>
          </p:cNvPicPr>
          <p:nvPr/>
        </p:nvPicPr>
        <p:blipFill>
          <a:blip r:embed="rId5"/>
          <a:stretch>
            <a:fillRect/>
          </a:stretch>
        </p:blipFill>
        <p:spPr>
          <a:xfrm>
            <a:off x="6994959" y="4835340"/>
            <a:ext cx="3600000" cy="1727213"/>
          </a:xfrm>
          <a:prstGeom prst="rect">
            <a:avLst/>
          </a:prstGeom>
        </p:spPr>
      </p:pic>
      <p:pic>
        <p:nvPicPr>
          <p:cNvPr id="35" name="Picture 34">
            <a:extLst>
              <a:ext uri="{FF2B5EF4-FFF2-40B4-BE49-F238E27FC236}">
                <a16:creationId xmlns:a16="http://schemas.microsoft.com/office/drawing/2014/main" id="{854AABCC-E078-4CA4-B3A7-92E392E19683}"/>
              </a:ext>
            </a:extLst>
          </p:cNvPr>
          <p:cNvPicPr>
            <a:picLocks noChangeAspect="1"/>
          </p:cNvPicPr>
          <p:nvPr/>
        </p:nvPicPr>
        <p:blipFill>
          <a:blip r:embed="rId6"/>
          <a:stretch>
            <a:fillRect/>
          </a:stretch>
        </p:blipFill>
        <p:spPr>
          <a:xfrm>
            <a:off x="7714959" y="6311251"/>
            <a:ext cx="2880000" cy="251302"/>
          </a:xfrm>
          <a:prstGeom prst="rect">
            <a:avLst/>
          </a:prstGeom>
        </p:spPr>
      </p:pic>
      <p:pic>
        <p:nvPicPr>
          <p:cNvPr id="18" name="Audio 17">
            <a:hlinkClick r:id="" action="ppaction://media"/>
            <a:extLst>
              <a:ext uri="{FF2B5EF4-FFF2-40B4-BE49-F238E27FC236}">
                <a16:creationId xmlns:a16="http://schemas.microsoft.com/office/drawing/2014/main" id="{79CCE5E4-5EAC-4A23-94F0-D468019546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5711194"/>
      </p:ext>
    </p:extLst>
  </p:cSld>
  <p:clrMapOvr>
    <a:masterClrMapping/>
  </p:clrMapOvr>
  <mc:AlternateContent xmlns:mc="http://schemas.openxmlformats.org/markup-compatibility/2006" xmlns:p14="http://schemas.microsoft.com/office/powerpoint/2010/main">
    <mc:Choice Requires="p14">
      <p:transition spd="slow" p14:dur="2000" advTm="12819"/>
    </mc:Choice>
    <mc:Fallback xmlns="">
      <p:transition spd="slow" advTm="1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A868-2540-4C9E-8F09-B86F438A4DB1}"/>
              </a:ext>
            </a:extLst>
          </p:cNvPr>
          <p:cNvSpPr>
            <a:spLocks noGrp="1"/>
          </p:cNvSpPr>
          <p:nvPr>
            <p:ph type="title"/>
          </p:nvPr>
        </p:nvSpPr>
        <p:spPr/>
        <p:txBody>
          <a:bodyPr>
            <a:normAutofit/>
          </a:bodyPr>
          <a:lstStyle/>
          <a:p>
            <a:r>
              <a:rPr lang="en-US" dirty="0"/>
              <a:t>Analysis</a:t>
            </a:r>
            <a:br>
              <a:rPr lang="en-US" sz="3600" dirty="0">
                <a:solidFill>
                  <a:schemeClr val="bg1"/>
                </a:solidFill>
              </a:rPr>
            </a:br>
            <a:r>
              <a:rPr lang="en-US" sz="1600" i="1" dirty="0">
                <a:solidFill>
                  <a:schemeClr val="bg1"/>
                </a:solidFill>
              </a:rPr>
              <a:t>Visualize all the flood-affected areas across the Chennai Zones </a:t>
            </a:r>
            <a:endParaRPr lang="en-IN" dirty="0">
              <a:solidFill>
                <a:schemeClr val="bg1"/>
              </a:solidFill>
            </a:endParaRPr>
          </a:p>
        </p:txBody>
      </p:sp>
      <p:pic>
        <p:nvPicPr>
          <p:cNvPr id="4" name="Picture 3">
            <a:extLst>
              <a:ext uri="{FF2B5EF4-FFF2-40B4-BE49-F238E27FC236}">
                <a16:creationId xmlns:a16="http://schemas.microsoft.com/office/drawing/2014/main" id="{085CB1CD-EB26-40CB-8511-F6600FA3D367}"/>
              </a:ext>
            </a:extLst>
          </p:cNvPr>
          <p:cNvPicPr>
            <a:picLocks noChangeAspect="1"/>
          </p:cNvPicPr>
          <p:nvPr/>
        </p:nvPicPr>
        <p:blipFill>
          <a:blip r:embed="rId4"/>
          <a:stretch>
            <a:fillRect/>
          </a:stretch>
        </p:blipFill>
        <p:spPr>
          <a:xfrm>
            <a:off x="1594959" y="1937120"/>
            <a:ext cx="9000000" cy="4795312"/>
          </a:xfrm>
          <a:prstGeom prst="rect">
            <a:avLst/>
          </a:prstGeom>
        </p:spPr>
      </p:pic>
      <p:pic>
        <p:nvPicPr>
          <p:cNvPr id="6" name="Picture 5">
            <a:extLst>
              <a:ext uri="{FF2B5EF4-FFF2-40B4-BE49-F238E27FC236}">
                <a16:creationId xmlns:a16="http://schemas.microsoft.com/office/drawing/2014/main" id="{7470797C-67EF-4651-B923-D15D0AD18767}"/>
              </a:ext>
            </a:extLst>
          </p:cNvPr>
          <p:cNvPicPr>
            <a:picLocks noChangeAspect="1"/>
          </p:cNvPicPr>
          <p:nvPr/>
        </p:nvPicPr>
        <p:blipFill>
          <a:blip r:embed="rId5"/>
          <a:stretch>
            <a:fillRect/>
          </a:stretch>
        </p:blipFill>
        <p:spPr>
          <a:xfrm>
            <a:off x="6994959" y="4844721"/>
            <a:ext cx="3600000" cy="1729103"/>
          </a:xfrm>
          <a:prstGeom prst="rect">
            <a:avLst/>
          </a:prstGeom>
        </p:spPr>
      </p:pic>
      <p:pic>
        <p:nvPicPr>
          <p:cNvPr id="8" name="Picture 7">
            <a:extLst>
              <a:ext uri="{FF2B5EF4-FFF2-40B4-BE49-F238E27FC236}">
                <a16:creationId xmlns:a16="http://schemas.microsoft.com/office/drawing/2014/main" id="{B8E7BD2C-82BB-45C7-891A-FEBFF454AA0D}"/>
              </a:ext>
            </a:extLst>
          </p:cNvPr>
          <p:cNvPicPr>
            <a:picLocks noChangeAspect="1"/>
          </p:cNvPicPr>
          <p:nvPr/>
        </p:nvPicPr>
        <p:blipFill>
          <a:blip r:embed="rId6"/>
          <a:stretch>
            <a:fillRect/>
          </a:stretch>
        </p:blipFill>
        <p:spPr>
          <a:xfrm>
            <a:off x="7714959" y="6320162"/>
            <a:ext cx="2880000" cy="255645"/>
          </a:xfrm>
          <a:prstGeom prst="rect">
            <a:avLst/>
          </a:prstGeom>
        </p:spPr>
      </p:pic>
      <p:pic>
        <p:nvPicPr>
          <p:cNvPr id="11" name="Audio 10">
            <a:hlinkClick r:id="" action="ppaction://media"/>
            <a:extLst>
              <a:ext uri="{FF2B5EF4-FFF2-40B4-BE49-F238E27FC236}">
                <a16:creationId xmlns:a16="http://schemas.microsoft.com/office/drawing/2014/main" id="{3B3746DD-6B2A-4BBE-A5C5-D68893F1CB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16301207"/>
      </p:ext>
    </p:extLst>
  </p:cSld>
  <p:clrMapOvr>
    <a:masterClrMapping/>
  </p:clrMapOvr>
  <mc:AlternateContent xmlns:mc="http://schemas.openxmlformats.org/markup-compatibility/2006" xmlns:p14="http://schemas.microsoft.com/office/powerpoint/2010/main">
    <mc:Choice Requires="p14">
      <p:transition spd="slow" p14:dur="2000" advTm="17378"/>
    </mc:Choice>
    <mc:Fallback xmlns="">
      <p:transition spd="slow" advTm="1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DD9B-28D8-45C8-B24B-C45B00458FA2}"/>
              </a:ext>
            </a:extLst>
          </p:cNvPr>
          <p:cNvSpPr>
            <a:spLocks noGrp="1"/>
          </p:cNvSpPr>
          <p:nvPr>
            <p:ph type="title"/>
          </p:nvPr>
        </p:nvSpPr>
        <p:spPr>
          <a:xfrm>
            <a:off x="1202919" y="421366"/>
            <a:ext cx="9784080" cy="1508760"/>
          </a:xfrm>
        </p:spPr>
        <p:txBody>
          <a:bodyPr>
            <a:normAutofit/>
          </a:bodyPr>
          <a:lstStyle/>
          <a:p>
            <a:r>
              <a:rPr lang="en-US" sz="4000" dirty="0"/>
              <a:t>Analysis</a:t>
            </a:r>
            <a:br>
              <a:rPr lang="en-US" sz="6600" dirty="0"/>
            </a:br>
            <a:r>
              <a:rPr lang="en-US" sz="1600" i="1" dirty="0">
                <a:solidFill>
                  <a:schemeClr val="bg1"/>
                </a:solidFill>
              </a:rPr>
              <a:t>Visualize all the reported Rainwater stagnation places from our data</a:t>
            </a:r>
            <a:br>
              <a:rPr lang="en-US" sz="1800" i="1" dirty="0">
                <a:solidFill>
                  <a:schemeClr val="tx1">
                    <a:lumMod val="50000"/>
                    <a:lumOff val="50000"/>
                  </a:schemeClr>
                </a:solidFill>
              </a:rPr>
            </a:br>
            <a:endParaRPr lang="en-IN" sz="1800" dirty="0"/>
          </a:p>
        </p:txBody>
      </p:sp>
      <p:pic>
        <p:nvPicPr>
          <p:cNvPr id="25" name="Content Placeholder 24">
            <a:extLst>
              <a:ext uri="{FF2B5EF4-FFF2-40B4-BE49-F238E27FC236}">
                <a16:creationId xmlns:a16="http://schemas.microsoft.com/office/drawing/2014/main" id="{E9812C9E-89B6-437E-BE16-29C9496CF07E}"/>
              </a:ext>
            </a:extLst>
          </p:cNvPr>
          <p:cNvPicPr>
            <a:picLocks noGrp="1" noChangeAspect="1"/>
          </p:cNvPicPr>
          <p:nvPr>
            <p:ph idx="1"/>
          </p:nvPr>
        </p:nvPicPr>
        <p:blipFill>
          <a:blip r:embed="rId4"/>
          <a:stretch>
            <a:fillRect/>
          </a:stretch>
        </p:blipFill>
        <p:spPr>
          <a:xfrm>
            <a:off x="1596000" y="1930126"/>
            <a:ext cx="9000000" cy="4785938"/>
          </a:xfrm>
        </p:spPr>
      </p:pic>
      <p:pic>
        <p:nvPicPr>
          <p:cNvPr id="18" name="Audio 17">
            <a:hlinkClick r:id="" action="ppaction://media"/>
            <a:extLst>
              <a:ext uri="{FF2B5EF4-FFF2-40B4-BE49-F238E27FC236}">
                <a16:creationId xmlns:a16="http://schemas.microsoft.com/office/drawing/2014/main" id="{095FBD47-2035-4D8D-A1AE-C349AC0453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76688797"/>
      </p:ext>
    </p:extLst>
  </p:cSld>
  <p:clrMapOvr>
    <a:masterClrMapping/>
  </p:clrMapOvr>
  <mc:AlternateContent xmlns:mc="http://schemas.openxmlformats.org/markup-compatibility/2006" xmlns:p14="http://schemas.microsoft.com/office/powerpoint/2010/main">
    <mc:Choice Requires="p14">
      <p:transition spd="slow" p14:dur="2000" advTm="19352"/>
    </mc:Choice>
    <mc:Fallback xmlns="">
      <p:transition spd="slow" advTm="19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EC95-AB31-4A72-85DC-1663CAE17A3E}"/>
              </a:ext>
            </a:extLst>
          </p:cNvPr>
          <p:cNvSpPr>
            <a:spLocks noGrp="1"/>
          </p:cNvSpPr>
          <p:nvPr>
            <p:ph type="title"/>
          </p:nvPr>
        </p:nvSpPr>
        <p:spPr>
          <a:xfrm>
            <a:off x="1208355" y="400178"/>
            <a:ext cx="8911687" cy="1280890"/>
          </a:xfrm>
        </p:spPr>
        <p:txBody>
          <a:bodyPr/>
          <a:lstStyle/>
          <a:p>
            <a:r>
              <a:rPr lang="en-US" dirty="0"/>
              <a:t>Analysis</a:t>
            </a:r>
            <a:br>
              <a:rPr lang="en-US" dirty="0">
                <a:solidFill>
                  <a:schemeClr val="bg1"/>
                </a:solidFill>
              </a:rPr>
            </a:br>
            <a:r>
              <a:rPr lang="en-US" sz="1600" i="1" dirty="0">
                <a:solidFill>
                  <a:schemeClr val="bg1"/>
                </a:solidFill>
              </a:rPr>
              <a:t>Analyze the Rainwater stagnation points by the height of water level</a:t>
            </a:r>
            <a:endParaRPr lang="en-IN" sz="1600" dirty="0">
              <a:solidFill>
                <a:schemeClr val="bg1"/>
              </a:solidFill>
            </a:endParaRPr>
          </a:p>
        </p:txBody>
      </p:sp>
      <p:pic>
        <p:nvPicPr>
          <p:cNvPr id="5" name="Content Placeholder 4">
            <a:extLst>
              <a:ext uri="{FF2B5EF4-FFF2-40B4-BE49-F238E27FC236}">
                <a16:creationId xmlns:a16="http://schemas.microsoft.com/office/drawing/2014/main" id="{F30892E0-0B52-4A4A-B2B7-CB78F48F5016}"/>
              </a:ext>
            </a:extLst>
          </p:cNvPr>
          <p:cNvPicPr>
            <a:picLocks noGrp="1" noChangeAspect="1"/>
          </p:cNvPicPr>
          <p:nvPr>
            <p:ph idx="1"/>
          </p:nvPr>
        </p:nvPicPr>
        <p:blipFill>
          <a:blip r:embed="rId4"/>
          <a:stretch>
            <a:fillRect/>
          </a:stretch>
        </p:blipFill>
        <p:spPr>
          <a:xfrm>
            <a:off x="2529067" y="2266410"/>
            <a:ext cx="7133865" cy="4195762"/>
          </a:xfrm>
        </p:spPr>
      </p:pic>
      <p:cxnSp>
        <p:nvCxnSpPr>
          <p:cNvPr id="7" name="Straight Arrow Connector 6">
            <a:extLst>
              <a:ext uri="{FF2B5EF4-FFF2-40B4-BE49-F238E27FC236}">
                <a16:creationId xmlns:a16="http://schemas.microsoft.com/office/drawing/2014/main" id="{C0B05642-6EA1-43C5-AD72-5A206CCD2501}"/>
              </a:ext>
            </a:extLst>
          </p:cNvPr>
          <p:cNvCxnSpPr>
            <a:cxnSpLocks/>
          </p:cNvCxnSpPr>
          <p:nvPr/>
        </p:nvCxnSpPr>
        <p:spPr>
          <a:xfrm>
            <a:off x="9069070" y="3646170"/>
            <a:ext cx="0" cy="850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58FDCD45-18E7-4D49-B0DC-739627B2E1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57984718"/>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6920</TotalTime>
  <Words>421</Words>
  <Application>Microsoft Office PowerPoint</Application>
  <PresentationFormat>Widescreen</PresentationFormat>
  <Paragraphs>39</Paragraphs>
  <Slides>18</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Corbel</vt:lpstr>
      <vt:lpstr>Wingdings</vt:lpstr>
      <vt:lpstr>Banded</vt:lpstr>
      <vt:lpstr>Spatial Data Analysis</vt:lpstr>
      <vt:lpstr>Spatial Analysis of A safer zone to live in Chennai</vt:lpstr>
      <vt:lpstr>Motivation</vt:lpstr>
      <vt:lpstr>Analysis</vt:lpstr>
      <vt:lpstr>Analysis Visualize all the zones across Chennai on the map.</vt:lpstr>
      <vt:lpstr>Analysis Visualize all the flood-prone areas across the Chennai Zones </vt:lpstr>
      <vt:lpstr>Analysis Visualize all the flood-affected areas across the Chennai Zones </vt:lpstr>
      <vt:lpstr>Analysis Visualize all the reported Rainwater stagnation places from our data </vt:lpstr>
      <vt:lpstr>Analysis Analyze the Rainwater stagnation points by the height of water level</vt:lpstr>
      <vt:lpstr>Analysis Visualize all the Rainwater stagnation places inside Chennai Zone’s</vt:lpstr>
      <vt:lpstr>Analysis Creating buffer for the Rainwater stagnation points concerning height  </vt:lpstr>
      <vt:lpstr>Analysis Choropleth mapping of  the total number of Rainwater stagnation areas reported</vt:lpstr>
      <vt:lpstr>Analysis Choropleth mapping of  the total density of  Rainwater stagnation areas</vt:lpstr>
      <vt:lpstr>Analysis Buffer for the coastline around 2km</vt:lpstr>
      <vt:lpstr>Analysis Top three zones to be avoided near  the coastline</vt:lpstr>
      <vt:lpstr>Analysis Safer zone Analyzing the flooded area and stagnation places</vt:lpstr>
      <vt:lpstr>Analysis The distance to the coastline from safer zone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 Analysis</dc:title>
  <dc:creator>Naresh Kumar</dc:creator>
  <cp:lastModifiedBy>Naresh Kumar</cp:lastModifiedBy>
  <cp:revision>68</cp:revision>
  <dcterms:created xsi:type="dcterms:W3CDTF">2022-01-02T13:00:26Z</dcterms:created>
  <dcterms:modified xsi:type="dcterms:W3CDTF">2022-01-11T16:51:36Z</dcterms:modified>
</cp:coreProperties>
</file>